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78" y="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239703-1681-4F3F-8BC3-235309E82FC5}" type="datetimeFigureOut">
              <a:rPr lang="fr-BE" smtClean="0"/>
              <a:pPr/>
              <a:t>21/12/2010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70EE7E-6B9E-4FA1-887F-23E8B1AE572D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Axes d’étude 2010</a:t>
            </a:r>
            <a:endParaRPr lang="fr-BE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Structures familiales, dynamiques culturelles et globalisation</a:t>
            </a:r>
            <a:endParaRPr lang="fr-BE" dirty="0"/>
          </a:p>
        </p:txBody>
      </p:sp>
    </p:spTree>
  </p:cSld>
  <p:clrMapOvr>
    <a:masterClrMapping/>
  </p:clrMapOvr>
  <p:transition advTm="5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Ghasarian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/>
          <a:lstStyle/>
          <a:p>
            <a:r>
              <a:rPr lang="fr-BE" dirty="0" smtClean="0"/>
              <a:t>La parenté comme fait social dans les sociétés humaines</a:t>
            </a:r>
          </a:p>
          <a:p>
            <a:r>
              <a:rPr lang="fr-BE" dirty="0" smtClean="0"/>
              <a:t>Les modes de filiation et les formes les moins </a:t>
            </a:r>
            <a:r>
              <a:rPr lang="fr-BE" dirty="0" smtClean="0"/>
              <a:t>univoques de filiation</a:t>
            </a:r>
            <a:endParaRPr lang="fr-BE" dirty="0" smtClean="0"/>
          </a:p>
          <a:p>
            <a:r>
              <a:rPr lang="fr-BE" dirty="0" smtClean="0"/>
              <a:t>R</a:t>
            </a:r>
            <a:r>
              <a:rPr lang="fr-BE" dirty="0" smtClean="0"/>
              <a:t>apport entre les </a:t>
            </a:r>
            <a:r>
              <a:rPr lang="fr-BE" dirty="0" smtClean="0"/>
              <a:t>questions  relatives à la discussion sur les lignages et clans </a:t>
            </a:r>
            <a:r>
              <a:rPr lang="fr-BE" dirty="0" smtClean="0"/>
              <a:t>et</a:t>
            </a:r>
            <a:r>
              <a:rPr lang="fr-BE" dirty="0" smtClean="0"/>
              <a:t> </a:t>
            </a:r>
            <a:r>
              <a:rPr lang="fr-BE" dirty="0" smtClean="0"/>
              <a:t>la question de la filiation</a:t>
            </a:r>
          </a:p>
          <a:p>
            <a:r>
              <a:rPr lang="fr-BE" dirty="0" smtClean="0"/>
              <a:t>L’alliance comme fait social dans les sociétés humaines</a:t>
            </a:r>
          </a:p>
          <a:p>
            <a:r>
              <a:rPr lang="fr-BE" dirty="0" smtClean="0"/>
              <a:t>La théorie de LS à propos de l’alliance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Boserup</a:t>
            </a:r>
            <a:r>
              <a:rPr lang="fr-BE" dirty="0" smtClean="0"/>
              <a:t>/ Todd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err="1" smtClean="0"/>
              <a:t>Boserup</a:t>
            </a:r>
            <a:r>
              <a:rPr lang="fr-BE" dirty="0" smtClean="0"/>
              <a:t> : en quoi le développement et l’insertion </a:t>
            </a:r>
            <a:r>
              <a:rPr lang="fr-BE" dirty="0" smtClean="0"/>
              <a:t>coloniale des </a:t>
            </a:r>
            <a:r>
              <a:rPr lang="fr-BE" dirty="0" smtClean="0"/>
              <a:t>sociétés du Sud (et africaines en particulier) dans les échanges et pouvoirs internationaux ont-ils été particulièrement défavorable aux femmes.</a:t>
            </a:r>
          </a:p>
          <a:p>
            <a:endParaRPr lang="fr-BE" dirty="0" smtClean="0"/>
          </a:p>
          <a:p>
            <a:r>
              <a:rPr lang="fr-BE" dirty="0" smtClean="0"/>
              <a:t>Au cœur de la théorie de E. Todd se trouve un système de variables qui caractériserait  le développement culturel</a:t>
            </a:r>
          </a:p>
          <a:p>
            <a:pPr lvl="1"/>
            <a:r>
              <a:rPr lang="fr-BE" dirty="0" smtClean="0"/>
              <a:t>Expliquer ce système de variables simplifiées, sa logique argumentaire et ses exemples édifiants</a:t>
            </a:r>
          </a:p>
          <a:p>
            <a:pPr lvl="1"/>
            <a:r>
              <a:rPr lang="fr-BE" dirty="0" smtClean="0"/>
              <a:t>Critiquer  cette thèse sur l’origine du développement (interne et externe)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DEMO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smtClean="0"/>
              <a:t>La diversification des trajectoires démographiques africaines</a:t>
            </a:r>
          </a:p>
          <a:p>
            <a:r>
              <a:rPr lang="fr-BE" dirty="0" smtClean="0"/>
              <a:t>Principales évolutions </a:t>
            </a:r>
            <a:r>
              <a:rPr lang="fr-BE" dirty="0" smtClean="0"/>
              <a:t>africaines observables à grande échelle et </a:t>
            </a:r>
            <a:r>
              <a:rPr lang="fr-BE" dirty="0" smtClean="0"/>
              <a:t>liées à la fécondité en rapport </a:t>
            </a:r>
            <a:r>
              <a:rPr lang="fr-BE" dirty="0" smtClean="0"/>
              <a:t>avec le</a:t>
            </a:r>
            <a:r>
              <a:rPr lang="fr-BE" dirty="0" smtClean="0"/>
              <a:t> </a:t>
            </a:r>
            <a:r>
              <a:rPr lang="fr-BE" dirty="0" smtClean="0"/>
              <a:t>genre et </a:t>
            </a:r>
            <a:r>
              <a:rPr lang="fr-BE" dirty="0" smtClean="0"/>
              <a:t>la</a:t>
            </a:r>
            <a:r>
              <a:rPr lang="fr-BE" dirty="0" smtClean="0"/>
              <a:t>  </a:t>
            </a:r>
            <a:r>
              <a:rPr lang="fr-BE" dirty="0" smtClean="0"/>
              <a:t>génération</a:t>
            </a:r>
          </a:p>
          <a:p>
            <a:r>
              <a:rPr lang="fr-BE" dirty="0" smtClean="0"/>
              <a:t>Deux lectures démographiques </a:t>
            </a:r>
            <a:r>
              <a:rPr lang="fr-BE" dirty="0" smtClean="0"/>
              <a:t> de la transition démographique africaine :</a:t>
            </a:r>
            <a:r>
              <a:rPr lang="fr-BE" dirty="0" err="1" smtClean="0"/>
              <a:t>Tabutin</a:t>
            </a:r>
            <a:r>
              <a:rPr lang="fr-BE" dirty="0" smtClean="0"/>
              <a:t>/</a:t>
            </a:r>
            <a:r>
              <a:rPr lang="fr-BE" dirty="0" err="1" smtClean="0"/>
              <a:t>Schoumaker</a:t>
            </a:r>
            <a:r>
              <a:rPr lang="fr-BE" dirty="0" smtClean="0"/>
              <a:t> </a:t>
            </a:r>
            <a:r>
              <a:rPr lang="fr-BE" dirty="0" smtClean="0"/>
              <a:t>versus </a:t>
            </a:r>
            <a:r>
              <a:rPr lang="fr-BE" dirty="0" err="1" smtClean="0"/>
              <a:t>Vimard</a:t>
            </a:r>
            <a:r>
              <a:rPr lang="fr-BE" dirty="0" smtClean="0"/>
              <a:t> I : convergences et divergences</a:t>
            </a:r>
          </a:p>
          <a:p>
            <a:r>
              <a:rPr lang="fr-BE" dirty="0" smtClean="0"/>
              <a:t>Education et évolutions démographiques : dans l’ensemble des texte démo + </a:t>
            </a:r>
            <a:r>
              <a:rPr lang="fr-BE" dirty="0" err="1" smtClean="0"/>
              <a:t>Vimard</a:t>
            </a:r>
            <a:r>
              <a:rPr lang="fr-BE" dirty="0" smtClean="0"/>
              <a:t> II et </a:t>
            </a:r>
            <a:r>
              <a:rPr lang="fr-BE" dirty="0" err="1" smtClean="0"/>
              <a:t>Locoh</a:t>
            </a:r>
            <a:r>
              <a:rPr lang="fr-BE" dirty="0" smtClean="0"/>
              <a:t> : quelles relations sont établies, quelles autres encore </a:t>
            </a:r>
            <a:r>
              <a:rPr lang="fr-BE" dirty="0" smtClean="0"/>
              <a:t>discutées?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Alain Marie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Individualisme, individuation et individualisation en Afrique contemporaine.</a:t>
            </a:r>
          </a:p>
          <a:p>
            <a:r>
              <a:rPr lang="fr-BE" dirty="0" smtClean="0"/>
              <a:t>Regain de sorcellerie et individualisation périlleuse en contexte africain </a:t>
            </a:r>
            <a:r>
              <a:rPr lang="fr-BE" dirty="0" smtClean="0"/>
              <a:t>contemporain</a:t>
            </a:r>
          </a:p>
          <a:p>
            <a:r>
              <a:rPr lang="fr-BE" dirty="0" smtClean="0"/>
              <a:t>Individualisation </a:t>
            </a:r>
            <a:r>
              <a:rPr lang="fr-BE" dirty="0" smtClean="0"/>
              <a:t>et régimes africains </a:t>
            </a:r>
            <a:r>
              <a:rPr lang="fr-BE" dirty="0" smtClean="0"/>
              <a:t>postcoloniaux </a:t>
            </a:r>
            <a:r>
              <a:rPr lang="fr-BE" dirty="0" smtClean="0"/>
              <a:t>: quels rapports</a:t>
            </a:r>
            <a:r>
              <a:rPr lang="fr-BE" dirty="0" smtClean="0"/>
              <a:t>?</a:t>
            </a:r>
          </a:p>
          <a:p>
            <a:r>
              <a:rPr lang="fr-BE" dirty="0" smtClean="0"/>
              <a:t>Peut-on parler d’une panne de l’individualisation en Afrique</a:t>
            </a:r>
            <a:endParaRPr lang="fr-BE" dirty="0" smtClean="0"/>
          </a:p>
          <a:p>
            <a:r>
              <a:rPr lang="fr-BE" dirty="0" smtClean="0"/>
              <a:t>Robert </a:t>
            </a:r>
            <a:r>
              <a:rPr lang="fr-BE" dirty="0" err="1" smtClean="0"/>
              <a:t>Vuarin</a:t>
            </a:r>
            <a:r>
              <a:rPr lang="fr-BE" dirty="0" smtClean="0"/>
              <a:t> : le paradoxe d’une solidarité (cérémonielle) qui (</a:t>
            </a:r>
            <a:r>
              <a:rPr lang="fr-BE" dirty="0" err="1" smtClean="0"/>
              <a:t>re</a:t>
            </a:r>
            <a:r>
              <a:rPr lang="fr-BE" dirty="0" smtClean="0"/>
              <a:t>)distribue des ressources et </a:t>
            </a:r>
            <a:r>
              <a:rPr lang="fr-BE" dirty="0" smtClean="0"/>
              <a:t>protège... </a:t>
            </a:r>
            <a:r>
              <a:rPr lang="fr-BE" dirty="0" smtClean="0"/>
              <a:t>tout en étant foncièrement inégalitaire!</a:t>
            </a:r>
            <a:endParaRPr lang="fr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400" dirty="0" smtClean="0"/>
              <a:t>Textes socio-démo et socio et questions transversales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En quoi le modèle de la nucléarisation sous-jacent à la celui ce la transition démographique est-il mis en question par les évolutions contemporaines africaines?</a:t>
            </a:r>
          </a:p>
          <a:p>
            <a:r>
              <a:rPr lang="fr-BE" dirty="0" smtClean="0"/>
              <a:t>Quels éléments empiriques permettent de mettre en discussion la question du lien entre statut social des femmes africaines et fécondité?</a:t>
            </a:r>
          </a:p>
          <a:p>
            <a:r>
              <a:rPr lang="fr-BE" dirty="0" smtClean="0"/>
              <a:t>Quels éléments empiriques permettent de discuter la thèse du divorce aujourd’hui en Afrique et quels évolutions se dessinent en fonctions de contextes différents</a:t>
            </a:r>
          </a:p>
          <a:p>
            <a:r>
              <a:rPr lang="fr-BE" dirty="0" smtClean="0"/>
              <a:t>Que peuvent apporter les « histoires  de vie » à l’étude des processus d’autonomisation féminine en Afrique?</a:t>
            </a:r>
          </a:p>
          <a:p>
            <a:endParaRPr lang="fr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L’anti-Harry Potter!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De Boeck : à quelles évolutions et caractéristiques de la société urbaine congolaise pourrait renvoyer le phénomène spectaculaire des enfants sorciers?</a:t>
            </a:r>
          </a:p>
          <a:p>
            <a:r>
              <a:rPr lang="fr-BE" dirty="0" smtClean="0"/>
              <a:t>Rapprochements et différences entre la sorcellerie telle que décrite par Marie </a:t>
            </a:r>
            <a:r>
              <a:rPr lang="fr-BE" dirty="0" smtClean="0"/>
              <a:t>(néo-traditionnelle, Ouest-africain</a:t>
            </a:r>
            <a:r>
              <a:rPr lang="fr-BE" dirty="0" smtClean="0"/>
              <a:t>) et son expression particulière dans le cas des enfants sorciers de Kinshasa?</a:t>
            </a:r>
            <a:endParaRPr lang="fr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Out of </a:t>
            </a:r>
            <a:r>
              <a:rPr lang="fr-BE" dirty="0" err="1" smtClean="0"/>
              <a:t>Africa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Illustrer un mode d’organisation familiale non africain!</a:t>
            </a:r>
          </a:p>
          <a:p>
            <a:r>
              <a:rPr lang="fr-BE" dirty="0" smtClean="0"/>
              <a:t>Petite suite à donner à l’exposé de Melle </a:t>
            </a:r>
            <a:r>
              <a:rPr lang="fr-BE" dirty="0" err="1" smtClean="0"/>
              <a:t>Pinar</a:t>
            </a:r>
            <a:r>
              <a:rPr lang="fr-BE" dirty="0" smtClean="0"/>
              <a:t> : qu’appelle-t-on « </a:t>
            </a:r>
            <a:r>
              <a:rPr lang="fr-BE" dirty="0" err="1" smtClean="0"/>
              <a:t>Alévite</a:t>
            </a:r>
            <a:r>
              <a:rPr lang="fr-BE" dirty="0" smtClean="0"/>
              <a:t> » au Moyen-Orient et comment qualifier leur modèle familial ?</a:t>
            </a:r>
            <a:endParaRPr lang="fr-B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</TotalTime>
  <Words>438</Words>
  <Application>Microsoft Office PowerPoint</Application>
  <PresentationFormat>Affichage à l'écran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Civil</vt:lpstr>
      <vt:lpstr>Structures familiales, dynamiques culturelles et globalisation</vt:lpstr>
      <vt:lpstr>Ghasarian</vt:lpstr>
      <vt:lpstr>Boserup/ Todd</vt:lpstr>
      <vt:lpstr>DEMO</vt:lpstr>
      <vt:lpstr>Alain Marie</vt:lpstr>
      <vt:lpstr>Textes socio-démo et socio et questions transversales</vt:lpstr>
      <vt:lpstr>L’anti-Harry Potter!</vt:lpstr>
      <vt:lpstr>Out of Africa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Struc.fam.dyna.cul.def</dc:title>
  <dc:creator>Utilisateur Windows</dc:creator>
  <cp:lastModifiedBy>Utilisateur Windows</cp:lastModifiedBy>
  <cp:revision>13</cp:revision>
  <dcterms:created xsi:type="dcterms:W3CDTF">2010-12-03T07:38:37Z</dcterms:created>
  <dcterms:modified xsi:type="dcterms:W3CDTF">2010-12-21T15:43:30Z</dcterms:modified>
</cp:coreProperties>
</file>